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2AC1F-EB98-41E3-8804-9E9559A43793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A5E44D-9EC4-4C26-B82E-3B8FB25974E8}">
      <dgm:prSet/>
      <dgm:spPr/>
      <dgm:t>
        <a:bodyPr/>
        <a:lstStyle/>
        <a:p>
          <a:r>
            <a:rPr lang="en-US" dirty="0"/>
            <a:t>•Supports ensuring the accessibility of the Career Center</a:t>
          </a:r>
        </a:p>
      </dgm:t>
    </dgm:pt>
    <dgm:pt modelId="{DBEB5639-6FDD-44ED-96FC-53FB8F61E57D}" type="parTrans" cxnId="{2EEB01F9-E752-4417-92EE-FE7FC0F9C4E8}">
      <dgm:prSet/>
      <dgm:spPr/>
      <dgm:t>
        <a:bodyPr/>
        <a:lstStyle/>
        <a:p>
          <a:endParaRPr lang="en-US"/>
        </a:p>
      </dgm:t>
    </dgm:pt>
    <dgm:pt modelId="{0930ACE6-D51E-404D-92B6-4BB1B3005D5E}" type="sibTrans" cxnId="{2EEB01F9-E752-4417-92EE-FE7FC0F9C4E8}">
      <dgm:prSet/>
      <dgm:spPr/>
      <dgm:t>
        <a:bodyPr/>
        <a:lstStyle/>
        <a:p>
          <a:endParaRPr lang="en-US"/>
        </a:p>
      </dgm:t>
    </dgm:pt>
    <dgm:pt modelId="{0A2EC04A-5AA2-4836-8462-EE44B333E21A}">
      <dgm:prSet/>
      <dgm:spPr/>
      <dgm:t>
        <a:bodyPr/>
        <a:lstStyle/>
        <a:p>
          <a:r>
            <a:rPr lang="en-US" dirty="0"/>
            <a:t>•Supports linkage to needed services (referrals)</a:t>
          </a:r>
        </a:p>
      </dgm:t>
    </dgm:pt>
    <dgm:pt modelId="{C456928C-3F3E-4B01-826A-511B2C2E84D5}" type="parTrans" cxnId="{60D8EBFF-E8A1-49F1-A451-B853FF46A39E}">
      <dgm:prSet/>
      <dgm:spPr/>
      <dgm:t>
        <a:bodyPr/>
        <a:lstStyle/>
        <a:p>
          <a:endParaRPr lang="en-US"/>
        </a:p>
      </dgm:t>
    </dgm:pt>
    <dgm:pt modelId="{4DCCD3F5-C15D-48A7-93CF-6734E094526A}" type="sibTrans" cxnId="{60D8EBFF-E8A1-49F1-A451-B853FF46A39E}">
      <dgm:prSet/>
      <dgm:spPr/>
      <dgm:t>
        <a:bodyPr/>
        <a:lstStyle/>
        <a:p>
          <a:endParaRPr lang="en-US"/>
        </a:p>
      </dgm:t>
    </dgm:pt>
    <dgm:pt modelId="{629895A4-6B66-4932-861E-456A748970C0}">
      <dgm:prSet/>
      <dgm:spPr/>
      <dgm:t>
        <a:bodyPr/>
        <a:lstStyle/>
        <a:p>
          <a:r>
            <a:rPr lang="en-US" dirty="0"/>
            <a:t>•Integrated Resource Team</a:t>
          </a:r>
        </a:p>
      </dgm:t>
    </dgm:pt>
    <dgm:pt modelId="{25484DFB-C752-4B70-85CF-F3DC22BAD23E}" type="parTrans" cxnId="{BB5883D2-37B3-4960-AA85-10AC362A1BA4}">
      <dgm:prSet/>
      <dgm:spPr/>
      <dgm:t>
        <a:bodyPr/>
        <a:lstStyle/>
        <a:p>
          <a:endParaRPr lang="en-US"/>
        </a:p>
      </dgm:t>
    </dgm:pt>
    <dgm:pt modelId="{1CA80ED1-812A-4A1D-958A-857A0A3B7926}" type="sibTrans" cxnId="{BB5883D2-37B3-4960-AA85-10AC362A1BA4}">
      <dgm:prSet/>
      <dgm:spPr/>
      <dgm:t>
        <a:bodyPr/>
        <a:lstStyle/>
        <a:p>
          <a:endParaRPr lang="en-US"/>
        </a:p>
      </dgm:t>
    </dgm:pt>
    <dgm:pt modelId="{53C5CC8A-C6E9-4F58-8ADD-B9B1B92D112C}">
      <dgm:prSet/>
      <dgm:spPr/>
      <dgm:t>
        <a:bodyPr/>
        <a:lstStyle/>
        <a:p>
          <a:r>
            <a:rPr lang="en-US" dirty="0"/>
            <a:t>To enhance cross-agency collaboration and communication to better leverage available resources in a seamless way for an individual jobseeker with a disability</a:t>
          </a:r>
        </a:p>
      </dgm:t>
    </dgm:pt>
    <dgm:pt modelId="{2E1EBA8D-DC84-4EC2-A166-D14E0F7F5186}" type="parTrans" cxnId="{CA795143-98B8-4A33-B010-2B3B26E25E9C}">
      <dgm:prSet/>
      <dgm:spPr/>
      <dgm:t>
        <a:bodyPr/>
        <a:lstStyle/>
        <a:p>
          <a:endParaRPr lang="en-US"/>
        </a:p>
      </dgm:t>
    </dgm:pt>
    <dgm:pt modelId="{F8352899-3A1D-477D-92F6-1590CB4C3813}" type="sibTrans" cxnId="{CA795143-98B8-4A33-B010-2B3B26E25E9C}">
      <dgm:prSet/>
      <dgm:spPr/>
      <dgm:t>
        <a:bodyPr/>
        <a:lstStyle/>
        <a:p>
          <a:endParaRPr lang="en-US"/>
        </a:p>
      </dgm:t>
    </dgm:pt>
    <dgm:pt modelId="{E67528A2-54B3-4A74-9DB0-602509F85A02}">
      <dgm:prSet/>
      <dgm:spPr/>
      <dgm:t>
        <a:bodyPr/>
        <a:lstStyle/>
        <a:p>
          <a:r>
            <a:rPr lang="en-US" dirty="0"/>
            <a:t> To increase enrollments in available workforce investment programs and enhance knowledge of available career options</a:t>
          </a:r>
        </a:p>
      </dgm:t>
    </dgm:pt>
    <dgm:pt modelId="{87E18370-A1D1-486A-9EDD-CE5115C9DEE9}" type="parTrans" cxnId="{EF51FF65-A2D0-45B2-8737-690684A8768C}">
      <dgm:prSet/>
      <dgm:spPr/>
      <dgm:t>
        <a:bodyPr/>
        <a:lstStyle/>
        <a:p>
          <a:endParaRPr lang="en-US"/>
        </a:p>
      </dgm:t>
    </dgm:pt>
    <dgm:pt modelId="{DECC3E3B-7A80-47B5-8A92-8FF601DE75C3}" type="sibTrans" cxnId="{EF51FF65-A2D0-45B2-8737-690684A8768C}">
      <dgm:prSet/>
      <dgm:spPr/>
      <dgm:t>
        <a:bodyPr/>
        <a:lstStyle/>
        <a:p>
          <a:endParaRPr lang="en-US"/>
        </a:p>
      </dgm:t>
    </dgm:pt>
    <dgm:pt modelId="{0F654025-D4B4-408C-90E3-414E6FD08A6B}">
      <dgm:prSet/>
      <dgm:spPr/>
      <dgm:t>
        <a:bodyPr/>
        <a:lstStyle/>
        <a:p>
          <a:r>
            <a:rPr lang="en-US" dirty="0"/>
            <a:t>To help the workforce system and partner agencies see the benefit of resource collaboration</a:t>
          </a:r>
        </a:p>
      </dgm:t>
    </dgm:pt>
    <dgm:pt modelId="{DEBC82E5-4494-4191-AE86-74FA35736EB7}" type="parTrans" cxnId="{998D569B-2182-4C3A-AC7C-F6ADD4C06560}">
      <dgm:prSet/>
      <dgm:spPr/>
      <dgm:t>
        <a:bodyPr/>
        <a:lstStyle/>
        <a:p>
          <a:endParaRPr lang="en-US"/>
        </a:p>
      </dgm:t>
    </dgm:pt>
    <dgm:pt modelId="{F8FD7273-9D23-4BC6-A615-461D13CD3840}" type="sibTrans" cxnId="{998D569B-2182-4C3A-AC7C-F6ADD4C06560}">
      <dgm:prSet/>
      <dgm:spPr/>
      <dgm:t>
        <a:bodyPr/>
        <a:lstStyle/>
        <a:p>
          <a:endParaRPr lang="en-US"/>
        </a:p>
      </dgm:t>
    </dgm:pt>
    <dgm:pt modelId="{1F33EF6D-0E9F-4673-9868-8F8D47F81897}">
      <dgm:prSet/>
      <dgm:spPr/>
      <dgm:t>
        <a:bodyPr/>
        <a:lstStyle/>
        <a:p>
          <a:r>
            <a:rPr lang="en-US" dirty="0"/>
            <a:t>To minimize duplication of services by collaboration of team members</a:t>
          </a:r>
        </a:p>
      </dgm:t>
    </dgm:pt>
    <dgm:pt modelId="{912DFCDD-1740-46F0-8F3E-00C0CE0BEB7D}" type="parTrans" cxnId="{A7D2F070-899A-4BD2-898B-A9166CA07E6B}">
      <dgm:prSet/>
      <dgm:spPr/>
      <dgm:t>
        <a:bodyPr/>
        <a:lstStyle/>
        <a:p>
          <a:endParaRPr lang="en-US"/>
        </a:p>
      </dgm:t>
    </dgm:pt>
    <dgm:pt modelId="{51D89AF6-823C-4B10-B819-8E09D7EE37A7}" type="sibTrans" cxnId="{A7D2F070-899A-4BD2-898B-A9166CA07E6B}">
      <dgm:prSet/>
      <dgm:spPr/>
      <dgm:t>
        <a:bodyPr/>
        <a:lstStyle/>
        <a:p>
          <a:endParaRPr lang="en-US"/>
        </a:p>
      </dgm:t>
    </dgm:pt>
    <dgm:pt modelId="{2711A890-21AE-477C-9F95-417925CA801B}" type="pres">
      <dgm:prSet presAssocID="{6B32AC1F-EB98-41E3-8804-9E9559A43793}" presName="linear" presStyleCnt="0">
        <dgm:presLayoutVars>
          <dgm:animLvl val="lvl"/>
          <dgm:resizeHandles val="exact"/>
        </dgm:presLayoutVars>
      </dgm:prSet>
      <dgm:spPr/>
    </dgm:pt>
    <dgm:pt modelId="{56D4AC73-4632-47A8-A3A0-DAC35F464A90}" type="pres">
      <dgm:prSet presAssocID="{D5A5E44D-9EC4-4C26-B82E-3B8FB25974E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926585-CDCB-4DEB-99C9-50E3FE3F4057}" type="pres">
      <dgm:prSet presAssocID="{0930ACE6-D51E-404D-92B6-4BB1B3005D5E}" presName="spacer" presStyleCnt="0"/>
      <dgm:spPr/>
    </dgm:pt>
    <dgm:pt modelId="{5FADDD06-5C43-4085-8BDE-7B7BD77D527A}" type="pres">
      <dgm:prSet presAssocID="{0A2EC04A-5AA2-4836-8462-EE44B333E2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D91B88-30E7-4C29-9FAE-2E133EB53287}" type="pres">
      <dgm:prSet presAssocID="{4DCCD3F5-C15D-48A7-93CF-6734E094526A}" presName="spacer" presStyleCnt="0"/>
      <dgm:spPr/>
    </dgm:pt>
    <dgm:pt modelId="{EAF78707-3C81-47F4-AC29-2FE41AEC834C}" type="pres">
      <dgm:prSet presAssocID="{629895A4-6B66-4932-861E-456A748970C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773549F-9FF8-4CC9-9848-0E057CD1DCF9}" type="pres">
      <dgm:prSet presAssocID="{629895A4-6B66-4932-861E-456A748970C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241D833-B444-4E60-BDB4-324052CB94D3}" type="presOf" srcId="{53C5CC8A-C6E9-4F58-8ADD-B9B1B92D112C}" destId="{2773549F-9FF8-4CC9-9848-0E057CD1DCF9}" srcOrd="0" destOrd="0" presId="urn:microsoft.com/office/officeart/2005/8/layout/vList2"/>
    <dgm:cxn modelId="{CA795143-98B8-4A33-B010-2B3B26E25E9C}" srcId="{629895A4-6B66-4932-861E-456A748970C0}" destId="{53C5CC8A-C6E9-4F58-8ADD-B9B1B92D112C}" srcOrd="0" destOrd="0" parTransId="{2E1EBA8D-DC84-4EC2-A166-D14E0F7F5186}" sibTransId="{F8352899-3A1D-477D-92F6-1590CB4C3813}"/>
    <dgm:cxn modelId="{EF51FF65-A2D0-45B2-8737-690684A8768C}" srcId="{629895A4-6B66-4932-861E-456A748970C0}" destId="{E67528A2-54B3-4A74-9DB0-602509F85A02}" srcOrd="1" destOrd="0" parTransId="{87E18370-A1D1-486A-9EDD-CE5115C9DEE9}" sibTransId="{DECC3E3B-7A80-47B5-8A92-8FF601DE75C3}"/>
    <dgm:cxn modelId="{A7D2F070-899A-4BD2-898B-A9166CA07E6B}" srcId="{629895A4-6B66-4932-861E-456A748970C0}" destId="{1F33EF6D-0E9F-4673-9868-8F8D47F81897}" srcOrd="3" destOrd="0" parTransId="{912DFCDD-1740-46F0-8F3E-00C0CE0BEB7D}" sibTransId="{51D89AF6-823C-4B10-B819-8E09D7EE37A7}"/>
    <dgm:cxn modelId="{1942C951-9AB2-4D06-AD17-C169422F6D8A}" type="presOf" srcId="{629895A4-6B66-4932-861E-456A748970C0}" destId="{EAF78707-3C81-47F4-AC29-2FE41AEC834C}" srcOrd="0" destOrd="0" presId="urn:microsoft.com/office/officeart/2005/8/layout/vList2"/>
    <dgm:cxn modelId="{8FFA4159-7EF0-4C8D-ABFA-D0EE355AD053}" type="presOf" srcId="{0A2EC04A-5AA2-4836-8462-EE44B333E21A}" destId="{5FADDD06-5C43-4085-8BDE-7B7BD77D527A}" srcOrd="0" destOrd="0" presId="urn:microsoft.com/office/officeart/2005/8/layout/vList2"/>
    <dgm:cxn modelId="{D9D2507D-AD19-4AE9-8A55-A414E3F8A29F}" type="presOf" srcId="{1F33EF6D-0E9F-4673-9868-8F8D47F81897}" destId="{2773549F-9FF8-4CC9-9848-0E057CD1DCF9}" srcOrd="0" destOrd="3" presId="urn:microsoft.com/office/officeart/2005/8/layout/vList2"/>
    <dgm:cxn modelId="{998D569B-2182-4C3A-AC7C-F6ADD4C06560}" srcId="{629895A4-6B66-4932-861E-456A748970C0}" destId="{0F654025-D4B4-408C-90E3-414E6FD08A6B}" srcOrd="2" destOrd="0" parTransId="{DEBC82E5-4494-4191-AE86-74FA35736EB7}" sibTransId="{F8FD7273-9D23-4BC6-A615-461D13CD3840}"/>
    <dgm:cxn modelId="{29E7B4C2-B439-4D7D-ABD6-B2A05AFEE04A}" type="presOf" srcId="{E67528A2-54B3-4A74-9DB0-602509F85A02}" destId="{2773549F-9FF8-4CC9-9848-0E057CD1DCF9}" srcOrd="0" destOrd="1" presId="urn:microsoft.com/office/officeart/2005/8/layout/vList2"/>
    <dgm:cxn modelId="{DC0CA0C3-31C0-4967-AE39-7276B2C11537}" type="presOf" srcId="{0F654025-D4B4-408C-90E3-414E6FD08A6B}" destId="{2773549F-9FF8-4CC9-9848-0E057CD1DCF9}" srcOrd="0" destOrd="2" presId="urn:microsoft.com/office/officeart/2005/8/layout/vList2"/>
    <dgm:cxn modelId="{BB5883D2-37B3-4960-AA85-10AC362A1BA4}" srcId="{6B32AC1F-EB98-41E3-8804-9E9559A43793}" destId="{629895A4-6B66-4932-861E-456A748970C0}" srcOrd="2" destOrd="0" parTransId="{25484DFB-C752-4B70-85CF-F3DC22BAD23E}" sibTransId="{1CA80ED1-812A-4A1D-958A-857A0A3B7926}"/>
    <dgm:cxn modelId="{95D370F3-8820-47EA-90D7-082915D12105}" type="presOf" srcId="{D5A5E44D-9EC4-4C26-B82E-3B8FB25974E8}" destId="{56D4AC73-4632-47A8-A3A0-DAC35F464A90}" srcOrd="0" destOrd="0" presId="urn:microsoft.com/office/officeart/2005/8/layout/vList2"/>
    <dgm:cxn modelId="{2EEB01F9-E752-4417-92EE-FE7FC0F9C4E8}" srcId="{6B32AC1F-EB98-41E3-8804-9E9559A43793}" destId="{D5A5E44D-9EC4-4C26-B82E-3B8FB25974E8}" srcOrd="0" destOrd="0" parTransId="{DBEB5639-6FDD-44ED-96FC-53FB8F61E57D}" sibTransId="{0930ACE6-D51E-404D-92B6-4BB1B3005D5E}"/>
    <dgm:cxn modelId="{52ED4AFE-5EE9-4167-81B2-F7B3637EDCB9}" type="presOf" srcId="{6B32AC1F-EB98-41E3-8804-9E9559A43793}" destId="{2711A890-21AE-477C-9F95-417925CA801B}" srcOrd="0" destOrd="0" presId="urn:microsoft.com/office/officeart/2005/8/layout/vList2"/>
    <dgm:cxn modelId="{60D8EBFF-E8A1-49F1-A451-B853FF46A39E}" srcId="{6B32AC1F-EB98-41E3-8804-9E9559A43793}" destId="{0A2EC04A-5AA2-4836-8462-EE44B333E21A}" srcOrd="1" destOrd="0" parTransId="{C456928C-3F3E-4B01-826A-511B2C2E84D5}" sibTransId="{4DCCD3F5-C15D-48A7-93CF-6734E094526A}"/>
    <dgm:cxn modelId="{7D706DA7-4A99-480F-922E-F6897B1EEA9E}" type="presParOf" srcId="{2711A890-21AE-477C-9F95-417925CA801B}" destId="{56D4AC73-4632-47A8-A3A0-DAC35F464A90}" srcOrd="0" destOrd="0" presId="urn:microsoft.com/office/officeart/2005/8/layout/vList2"/>
    <dgm:cxn modelId="{C215079A-85D4-4493-84AE-352916F7FC96}" type="presParOf" srcId="{2711A890-21AE-477C-9F95-417925CA801B}" destId="{CD926585-CDCB-4DEB-99C9-50E3FE3F4057}" srcOrd="1" destOrd="0" presId="urn:microsoft.com/office/officeart/2005/8/layout/vList2"/>
    <dgm:cxn modelId="{CC24ABCE-3EC2-4632-ABB6-5F131B0CE854}" type="presParOf" srcId="{2711A890-21AE-477C-9F95-417925CA801B}" destId="{5FADDD06-5C43-4085-8BDE-7B7BD77D527A}" srcOrd="2" destOrd="0" presId="urn:microsoft.com/office/officeart/2005/8/layout/vList2"/>
    <dgm:cxn modelId="{0DF69310-B153-4269-A8DE-AC8EDC728570}" type="presParOf" srcId="{2711A890-21AE-477C-9F95-417925CA801B}" destId="{10D91B88-30E7-4C29-9FAE-2E133EB53287}" srcOrd="3" destOrd="0" presId="urn:microsoft.com/office/officeart/2005/8/layout/vList2"/>
    <dgm:cxn modelId="{B7424F24-872E-44A8-8575-371FAFDC22DE}" type="presParOf" srcId="{2711A890-21AE-477C-9F95-417925CA801B}" destId="{EAF78707-3C81-47F4-AC29-2FE41AEC834C}" srcOrd="4" destOrd="0" presId="urn:microsoft.com/office/officeart/2005/8/layout/vList2"/>
    <dgm:cxn modelId="{FA063553-74E1-4798-977E-041E8DC9608E}" type="presParOf" srcId="{2711A890-21AE-477C-9F95-417925CA801B}" destId="{2773549F-9FF8-4CC9-9848-0E057CD1DCF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4AC73-4632-47A8-A3A0-DAC35F464A90}">
      <dsp:nvSpPr>
        <dsp:cNvPr id="0" name=""/>
        <dsp:cNvSpPr/>
      </dsp:nvSpPr>
      <dsp:spPr>
        <a:xfrm>
          <a:off x="0" y="12339"/>
          <a:ext cx="10515600" cy="6388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•Supports ensuring the accessibility of the Career Center</a:t>
          </a:r>
        </a:p>
      </dsp:txBody>
      <dsp:txXfrm>
        <a:off x="31185" y="43524"/>
        <a:ext cx="10453230" cy="576450"/>
      </dsp:txXfrm>
    </dsp:sp>
    <dsp:sp modelId="{5FADDD06-5C43-4085-8BDE-7B7BD77D527A}">
      <dsp:nvSpPr>
        <dsp:cNvPr id="0" name=""/>
        <dsp:cNvSpPr/>
      </dsp:nvSpPr>
      <dsp:spPr>
        <a:xfrm>
          <a:off x="0" y="726039"/>
          <a:ext cx="10515600" cy="638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•Supports linkage to needed services (referrals)</a:t>
          </a:r>
        </a:p>
      </dsp:txBody>
      <dsp:txXfrm>
        <a:off x="31185" y="757224"/>
        <a:ext cx="10453230" cy="576450"/>
      </dsp:txXfrm>
    </dsp:sp>
    <dsp:sp modelId="{EAF78707-3C81-47F4-AC29-2FE41AEC834C}">
      <dsp:nvSpPr>
        <dsp:cNvPr id="0" name=""/>
        <dsp:cNvSpPr/>
      </dsp:nvSpPr>
      <dsp:spPr>
        <a:xfrm>
          <a:off x="0" y="1439739"/>
          <a:ext cx="10515600" cy="6388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•Integrated Resource Team</a:t>
          </a:r>
        </a:p>
      </dsp:txBody>
      <dsp:txXfrm>
        <a:off x="31185" y="1470924"/>
        <a:ext cx="10453230" cy="576450"/>
      </dsp:txXfrm>
    </dsp:sp>
    <dsp:sp modelId="{2773549F-9FF8-4CC9-9848-0E057CD1DCF9}">
      <dsp:nvSpPr>
        <dsp:cNvPr id="0" name=""/>
        <dsp:cNvSpPr/>
      </dsp:nvSpPr>
      <dsp:spPr>
        <a:xfrm>
          <a:off x="0" y="2078559"/>
          <a:ext cx="10515600" cy="226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To enhance cross-agency collaboration and communication to better leverage available resources in a seamless way for an individual jobseeker with a disability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 To increase enrollments in available workforce investment programs and enhance knowledge of available career options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To help the workforce system and partner agencies see the benefit of resource collaboration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To minimize duplication of services by collaboration of team members</a:t>
          </a:r>
        </a:p>
      </dsp:txBody>
      <dsp:txXfrm>
        <a:off x="0" y="2078559"/>
        <a:ext cx="10515600" cy="2260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3D3E-F79B-8F1E-9887-3855A7601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0CF7C-4A58-7754-1E78-0B20E1078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2178F-F5B0-2615-9739-292CA7CD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58F-D369-42AD-AEB2-690784B8EC4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C5BAC-8AC8-2B9B-954A-6BFD8CA0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442D9-EE3D-C3E6-EB74-45CF5582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5C2E-DC4F-490F-BC18-1506F43E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9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008D-53B9-40FF-DA71-D650804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4E591-CE80-BC19-46CC-356AC8494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960AA-92A6-40BE-ED22-1A8B6B89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58F-D369-42AD-AEB2-690784B8EC4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074FF-5C9B-7B0E-E3C5-27EDD0CBC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0D3E2-6A0D-444D-3A8B-57A144FC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5C2E-DC4F-490F-BC18-1506F43E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8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EE997-D215-D147-8718-F73D76076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86549-49A9-89D2-3D69-EB8A595E2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AD4FC-C17A-F886-FF89-3BE5C9B9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58F-D369-42AD-AEB2-690784B8EC4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34E62-812D-D371-244D-EB7AF641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3AE4A-316B-BEC5-A8CD-C1CA3D89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5C2E-DC4F-490F-BC18-1506F43E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D473F-4B96-39C8-A815-4E5BD7B2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DD276-20BA-7BF0-95DF-0E0B21AB0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46B31-87F3-27C1-30BA-A7240275F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58F-D369-42AD-AEB2-690784B8EC4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C7183-066B-C86C-B595-71137A97A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25D86-9CC1-E78F-E903-33A36C42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5C2E-DC4F-490F-BC18-1506F43E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9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20B9E-37D1-3573-C744-B16FA963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7704E-55C2-2955-2E18-0DD9C4B23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4D198-24A8-1F74-C077-56C76278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58F-D369-42AD-AEB2-690784B8EC4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6B853-BB3C-8FA3-4926-6ACA4A147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F8B24-B316-C7E9-B39C-08931D08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5C2E-DC4F-490F-BC18-1506F43E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6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6728-50AB-C2F6-67C9-232838E7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84E79-16B0-D729-D383-CC6981D53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1B4C4-5153-75F2-9312-1CDBFDD05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8EF6E-B0E3-34CF-FD0B-FD26BB83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58F-D369-42AD-AEB2-690784B8EC4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B0969-2BCD-8674-C43D-0B526290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09A41-70CE-41D2-95DC-EDD2E1EE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5C2E-DC4F-490F-BC18-1506F43E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8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75BE-DCC3-C068-B737-4FA94C5D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1CAB9-FEAA-A893-29D9-6FA422EC9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BB005-89D4-A47F-6E1B-4937D179F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5893D-65BE-9C58-F353-40ADD3264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151B4-0364-7495-5D73-1D3F59F6A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2C2648-63A4-73EA-3D3F-9B9E5842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58F-D369-42AD-AEB2-690784B8EC4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63B9B-BDBD-085E-CD58-1328C669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5CC56-BF33-B81D-A96D-08D35D28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5C2E-DC4F-490F-BC18-1506F43E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6AB7-8694-1A7C-3A63-058E7627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DD99D-441C-507F-8E1A-B080F7DF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58F-D369-42AD-AEB2-690784B8EC4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B9778-91C8-FBDD-0D0A-44C78253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3DEA9-1791-3693-2E91-9452C255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5C2E-DC4F-490F-BC18-1506F43E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49642-EECC-9792-FAEA-0D75DE00B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58F-D369-42AD-AEB2-690784B8EC4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2931D-09AD-EAA1-FC2B-11F4FA3A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3FD33-73FF-126E-D653-D0D64424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5C2E-DC4F-490F-BC18-1506F43E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9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2961-048C-14C5-1415-2150ABEF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6CAF7-5D25-4AE6-2EB0-85D78879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6B747-732F-3E0F-1E26-3A79F60B2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E64E8-705B-975E-817F-E4680336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58F-D369-42AD-AEB2-690784B8EC4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08D83-544C-1CD6-50A7-467A73C8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000CF-4794-1D90-9D0F-0B4A8572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5C2E-DC4F-490F-BC18-1506F43E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3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47477-4BCA-F132-0158-9ECFE799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CD77B-E98B-0669-0437-CD734753B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1759B-348F-E54A-DAFB-CFF2F7AA4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47984-983A-5765-E1CF-CFA1D6B9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58F-D369-42AD-AEB2-690784B8EC4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90B79-9DC8-261B-A213-1FECA444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A3084-2F42-9EDE-A2E9-9E570808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5C2E-DC4F-490F-BC18-1506F43E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8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78E90-3DEB-AA45-E081-2CD0BD1D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9E1D9-04E4-510E-699E-8BACAC5B3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00F43-6BA8-36AE-E92C-B44348D9D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D2658F-D369-42AD-AEB2-690784B8EC4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D1505-0756-6078-35A6-CB78754C2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AAE00-4D00-67FD-06AD-84AEFF4D9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DE5C2E-DC4F-490F-BC18-1506F43E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5400"/>
              <a:t>Disability Resource Coordinator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1711143"/>
            <a:ext cx="5536001" cy="3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8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What is </a:t>
            </a:r>
            <a:br>
              <a:rPr lang="en-US" sz="5400" b="1" dirty="0"/>
            </a:br>
            <a:r>
              <a:rPr lang="en-US" sz="5400" b="1" dirty="0"/>
              <a:t>NY SCION</a:t>
            </a:r>
            <a:r>
              <a:rPr lang="en-US" sz="5400" dirty="0"/>
              <a:t>	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sX0" fmla="*/ 0 w 18288"/>
              <a:gd name="csY0" fmla="*/ 0 h 5590381"/>
              <a:gd name="csX1" fmla="*/ 18288 w 18288"/>
              <a:gd name="csY1" fmla="*/ 0 h 5590381"/>
              <a:gd name="csX2" fmla="*/ 18288 w 18288"/>
              <a:gd name="csY2" fmla="*/ 754701 h 5590381"/>
              <a:gd name="csX3" fmla="*/ 18288 w 18288"/>
              <a:gd name="csY3" fmla="*/ 1565307 h 5590381"/>
              <a:gd name="csX4" fmla="*/ 18288 w 18288"/>
              <a:gd name="csY4" fmla="*/ 2152297 h 5590381"/>
              <a:gd name="csX5" fmla="*/ 18288 w 18288"/>
              <a:gd name="csY5" fmla="*/ 2906998 h 5590381"/>
              <a:gd name="csX6" fmla="*/ 18288 w 18288"/>
              <a:gd name="csY6" fmla="*/ 3549892 h 5590381"/>
              <a:gd name="csX7" fmla="*/ 18288 w 18288"/>
              <a:gd name="csY7" fmla="*/ 4080978 h 5590381"/>
              <a:gd name="csX8" fmla="*/ 18288 w 18288"/>
              <a:gd name="csY8" fmla="*/ 4835680 h 5590381"/>
              <a:gd name="csX9" fmla="*/ 18288 w 18288"/>
              <a:gd name="csY9" fmla="*/ 5590381 h 5590381"/>
              <a:gd name="csX10" fmla="*/ 0 w 18288"/>
              <a:gd name="csY10" fmla="*/ 5590381 h 5590381"/>
              <a:gd name="csX11" fmla="*/ 0 w 18288"/>
              <a:gd name="csY11" fmla="*/ 4835680 h 5590381"/>
              <a:gd name="csX12" fmla="*/ 0 w 18288"/>
              <a:gd name="csY12" fmla="*/ 4304593 h 5590381"/>
              <a:gd name="csX13" fmla="*/ 0 w 18288"/>
              <a:gd name="csY13" fmla="*/ 3773507 h 5590381"/>
              <a:gd name="csX14" fmla="*/ 0 w 18288"/>
              <a:gd name="csY14" fmla="*/ 3186517 h 5590381"/>
              <a:gd name="csX15" fmla="*/ 0 w 18288"/>
              <a:gd name="csY15" fmla="*/ 2487720 h 5590381"/>
              <a:gd name="csX16" fmla="*/ 0 w 18288"/>
              <a:gd name="csY16" fmla="*/ 1956633 h 5590381"/>
              <a:gd name="csX17" fmla="*/ 0 w 18288"/>
              <a:gd name="csY17" fmla="*/ 1425547 h 5590381"/>
              <a:gd name="csX18" fmla="*/ 0 w 18288"/>
              <a:gd name="csY18" fmla="*/ 614942 h 5590381"/>
              <a:gd name="csX19" fmla="*/ 0 w 18288"/>
              <a:gd name="csY19" fmla="*/ 0 h 55903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79D07-AC40-CCC5-D3C5-6DF28F379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208837"/>
            <a:ext cx="6894576" cy="2757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r>
              <a:rPr lang="en-US" sz="2200"/>
              <a:t>Systems Change &amp; Inclusive Opportunities Network</a:t>
            </a:r>
          </a:p>
          <a:p>
            <a:pPr lvl="1"/>
            <a:r>
              <a:rPr lang="en-US" sz="2200"/>
              <a:t>Access, Outreach, &amp; Support </a:t>
            </a:r>
          </a:p>
        </p:txBody>
      </p:sp>
    </p:spTree>
    <p:extLst>
      <p:ext uri="{BB962C8B-B14F-4D97-AF65-F5344CB8AC3E}">
        <p14:creationId xmlns:p14="http://schemas.microsoft.com/office/powerpoint/2010/main" val="1106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b="1"/>
              <a:t>OUTREACH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Facilitates partnerships and collaborative activities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Community/Business workshops/trainings for the need of the individual/employer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Community Events </a:t>
            </a:r>
          </a:p>
          <a:p>
            <a:pPr lvl="1"/>
            <a:r>
              <a:rPr lang="en-US" sz="1600" dirty="0"/>
              <a:t>i.e. School Wellness fairs, School Orientations, Job fairs, Homeless No More Events, Mental Wellness Fairs, Farmers Markets, Libraries, tabling events etc.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518361"/>
            <a:ext cx="5458968" cy="38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6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9980" b="1502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ACCESS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9FAD861-4F14-8044-4752-030353832F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1805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1763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b="1"/>
              <a:t>SUPPORT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3" y="1791480"/>
            <a:ext cx="3163968" cy="204709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49" y="1984443"/>
            <a:ext cx="7316251" cy="4192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500" dirty="0"/>
              <a:t>•   Assesses staff training needs and identifies resources to support capacity building for career center staff and partners</a:t>
            </a:r>
          </a:p>
          <a:p>
            <a:pPr marL="0" indent="0">
              <a:buNone/>
            </a:pPr>
            <a:r>
              <a:rPr lang="en-US" sz="1500" dirty="0"/>
              <a:t>•   Supports financial literacy and benefits advisement while navigating employment</a:t>
            </a:r>
          </a:p>
          <a:p>
            <a:pPr marL="0" indent="0">
              <a:buNone/>
            </a:pPr>
            <a:r>
              <a:rPr lang="en-US" sz="1500" dirty="0"/>
              <a:t>	o  Benefits advisement from applying for SSI/SSDI to Ticket-to-work program</a:t>
            </a:r>
          </a:p>
          <a:p>
            <a:pPr marL="0" indent="0">
              <a:buNone/>
            </a:pPr>
            <a:r>
              <a:rPr lang="en-US" sz="1500" dirty="0"/>
              <a:t>	o  Assistance with applications, mock interviewing, workshops and education</a:t>
            </a:r>
          </a:p>
          <a:p>
            <a:pPr marL="0" indent="0">
              <a:buNone/>
            </a:pPr>
            <a:r>
              <a:rPr lang="en-US" sz="1500" dirty="0"/>
              <a:t>	o  Assistance with securing SNAP/Medicaid/Medicare  </a:t>
            </a:r>
          </a:p>
          <a:p>
            <a:pPr marL="0" indent="0">
              <a:buNone/>
            </a:pPr>
            <a:r>
              <a:rPr lang="en-US" sz="1500" dirty="0"/>
              <a:t>	o  Education on work incentives and saving for the future (ABLE accounts) </a:t>
            </a:r>
          </a:p>
          <a:p>
            <a:pPr marL="0" indent="0">
              <a:buNone/>
            </a:pPr>
            <a:r>
              <a:rPr lang="en-US" sz="1500" dirty="0"/>
              <a:t>•    Integrated Resource Team</a:t>
            </a:r>
          </a:p>
          <a:p>
            <a:pPr marL="0" indent="0">
              <a:buNone/>
            </a:pPr>
            <a:r>
              <a:rPr lang="en-US" sz="1500" dirty="0"/>
              <a:t>	o  To enhance cross-agency collaboration and communication to better leverage 	available resources  in a seamless way for an individual jobseeker with a disability</a:t>
            </a:r>
          </a:p>
          <a:p>
            <a:pPr marL="0" indent="0">
              <a:buNone/>
            </a:pPr>
            <a:r>
              <a:rPr lang="en-US" sz="1500" dirty="0"/>
              <a:t>	o  To increase enrollments in available workforce investment programs and enhance 	knowledge of  available career options</a:t>
            </a:r>
          </a:p>
          <a:p>
            <a:pPr marL="0" indent="0">
              <a:buNone/>
            </a:pPr>
            <a:r>
              <a:rPr lang="en-US" sz="1500" dirty="0"/>
              <a:t>	o  To help the workforce system and partner agencies see the benefit of resource 	collaboration</a:t>
            </a:r>
          </a:p>
          <a:p>
            <a:pPr marL="0" indent="0">
              <a:buNone/>
            </a:pPr>
            <a:r>
              <a:rPr lang="en-US" sz="1500" dirty="0"/>
              <a:t>	o  To minimize duplication of services by collaboration of team members</a:t>
            </a:r>
          </a:p>
          <a:p>
            <a:pPr marL="0" indent="0">
              <a:buNone/>
            </a:pPr>
            <a:r>
              <a:rPr lang="en-US" sz="1500" dirty="0"/>
              <a:t>•   Supporting the individual with employment services i.e. resume building, application assistance, mock interviews, etc.</a:t>
            </a:r>
          </a:p>
          <a:p>
            <a:pPr marL="0" indent="0">
              <a:buNone/>
            </a:pPr>
            <a:r>
              <a:rPr lang="en-US" sz="1500" dirty="0"/>
              <a:t>•   Supports linkage to needed services (referrals)</a:t>
            </a: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700960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346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Wingdings</vt:lpstr>
      <vt:lpstr>Office Theme</vt:lpstr>
      <vt:lpstr>Disability Resource Coordinator  </vt:lpstr>
      <vt:lpstr>What is  NY SCION </vt:lpstr>
      <vt:lpstr>OUTREACH </vt:lpstr>
      <vt:lpstr>ACCESS</vt:lpstr>
      <vt:lpstr>SUPPORT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Resource Coordinator Services</dc:title>
  <dc:creator>Ashley, Jessica</dc:creator>
  <cp:lastModifiedBy>Diamond, Jessica</cp:lastModifiedBy>
  <cp:revision>15</cp:revision>
  <dcterms:created xsi:type="dcterms:W3CDTF">2024-09-26T18:20:58Z</dcterms:created>
  <dcterms:modified xsi:type="dcterms:W3CDTF">2026-04-15T13:26:23Z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2025-09-26T12:12:35Z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f3fe19da-447d-4550-8870-432d63594715</vt:lpwstr>
  </property>
  <property fmtid="{D5CDD505-2E9C-101B-9397-08002B2CF9AE}" pid="7" name="MSIP_Label_defa4170-0d19-0005-0004-bc88714345d2_ActionId">
    <vt:lpwstr>b58fc6d1-2919-44d2-9a50-fe69df9cc422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